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كعب بن زهير</a:t>
            </a:r>
            <a:r>
              <a:rPr lang="en-US" dirty="0"/>
              <a:t/>
            </a:r>
            <a:br>
              <a:rPr lang="en-US" dirty="0"/>
            </a:b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36043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39854"/>
            <a:ext cx="9144000" cy="4801314"/>
          </a:xfrm>
          <a:prstGeom prst="rect">
            <a:avLst/>
          </a:prstGeom>
        </p:spPr>
        <p:txBody>
          <a:bodyPr wrap="square">
            <a:spAutoFit/>
          </a:bodyPr>
          <a:lstStyle/>
          <a:p>
            <a:r>
              <a:rPr lang="ar-SA" b="1" dirty="0"/>
              <a:t>كعب بن زهير</a:t>
            </a:r>
            <a:endParaRPr lang="en-US" dirty="0"/>
          </a:p>
          <a:p>
            <a:r>
              <a:rPr lang="ar-SA" dirty="0"/>
              <a:t>هو كعب بن زهير بن أبي سلمى الشاعر المشهور وكان لكعب أخ شقيق اسمهُ</a:t>
            </a:r>
            <a:endParaRPr lang="en-US" dirty="0"/>
          </a:p>
          <a:p>
            <a:r>
              <a:rPr lang="ar-SA" dirty="0"/>
              <a:t>بُجَير</a:t>
            </a:r>
            <a:r>
              <a:rPr lang="en-US" dirty="0"/>
              <a:t>.</a:t>
            </a:r>
          </a:p>
          <a:p>
            <a:r>
              <a:rPr lang="ar-SA" dirty="0"/>
              <a:t>لمّا ظهر الإسلام تأخر بُجير وكعب عن الدخول فيه ولكن لّما زاد انتشاره أَسلم بُجير</a:t>
            </a:r>
            <a:endParaRPr lang="en-US" dirty="0"/>
          </a:p>
          <a:p>
            <a:r>
              <a:rPr lang="ar-SA" dirty="0"/>
              <a:t>قبيل سنة (7 هـ)(628م) ثم شهد فتح مكة ، أما كعب فإنهُ بقي على الشرك فعزم في</a:t>
            </a:r>
            <a:endParaRPr lang="en-US" dirty="0"/>
          </a:p>
          <a:p>
            <a:r>
              <a:rPr lang="ar-SA" dirty="0"/>
              <a:t>سنة (9 هـ)(630م) على أن يستأمن إلى الرسول (صلى الله عليه و سلم) فجاء سرّاً إلى المدينة واستشفع بأبي بكر ثم سار على اثره حتى دخل المسجد فلما صُلّيت الصبح أَوصلهُ أبو بكر إلى الرسول (صلى الله عليه و سلم) فقال كعب للرسول</a:t>
            </a:r>
            <a:r>
              <a:rPr lang="en-US" dirty="0"/>
              <a:t>:</a:t>
            </a:r>
          </a:p>
          <a:p>
            <a:r>
              <a:rPr lang="en-US" dirty="0"/>
              <a:t>) </a:t>
            </a:r>
            <a:r>
              <a:rPr lang="ar-SA" dirty="0"/>
              <a:t>يا رسول الله رجلٌ يبايعك على الإسلام</a:t>
            </a:r>
            <a:r>
              <a:rPr lang="en-US" dirty="0"/>
              <a:t> ( . </a:t>
            </a:r>
            <a:r>
              <a:rPr lang="ar-SA" dirty="0"/>
              <a:t>وبسط يده وحسر عن وجهه وقال</a:t>
            </a:r>
            <a:r>
              <a:rPr lang="en-US" dirty="0"/>
              <a:t> : ) </a:t>
            </a:r>
            <a:r>
              <a:rPr lang="ar-SA" dirty="0"/>
              <a:t>بأبي وأمي أنت يا رسول الله أنا كعب بن زهير</a:t>
            </a:r>
            <a:r>
              <a:rPr lang="en-US" dirty="0"/>
              <a:t> ( . </a:t>
            </a:r>
            <a:r>
              <a:rPr lang="ar-SA" dirty="0"/>
              <a:t>فأمنه الرسول فأنشده كعب قصيدة كان نظمها في مدحه ، التي مطلعها</a:t>
            </a:r>
            <a:r>
              <a:rPr lang="en-US" dirty="0"/>
              <a:t> :</a:t>
            </a:r>
          </a:p>
          <a:p>
            <a:r>
              <a:rPr lang="ar-SA" dirty="0"/>
              <a:t>          بانت سعادُ فقلبي اليوم متبولُ</a:t>
            </a:r>
            <a:r>
              <a:rPr lang="en-US" dirty="0"/>
              <a:t>               </a:t>
            </a:r>
            <a:r>
              <a:rPr lang="ar-SA" dirty="0"/>
              <a:t>متيّمّ إثرها لم يفدَ مكبولُ </a:t>
            </a:r>
            <a:endParaRPr lang="en-US" dirty="0"/>
          </a:p>
          <a:p>
            <a:r>
              <a:rPr lang="ar-SA" dirty="0"/>
              <a:t>و كانت وفاته سنة (26هـ)(645م) .</a:t>
            </a:r>
            <a:endParaRPr lang="en-US" dirty="0"/>
          </a:p>
          <a:p>
            <a:r>
              <a:rPr lang="ar-SA" dirty="0"/>
              <a:t>كان كعب بن زهير شاعراً فحلاً مُكثراً مجيداً ، منهم من قرنه وجعله مع لبيد والنابغة</a:t>
            </a:r>
            <a:endParaRPr lang="en-US" dirty="0"/>
          </a:p>
          <a:p>
            <a:r>
              <a:rPr lang="ar-SA" dirty="0"/>
              <a:t>في طبقة واحدة ، وقال خلف الأحمر </a:t>
            </a:r>
            <a:r>
              <a:rPr lang="en-US" dirty="0"/>
              <a:t>)</a:t>
            </a:r>
            <a:r>
              <a:rPr lang="ar-SA" dirty="0"/>
              <a:t>لولا أبيات لزهير أَكبرَها الناس لقلتُ إنّ كعباً</a:t>
            </a:r>
            <a:endParaRPr lang="en-US" dirty="0"/>
          </a:p>
          <a:p>
            <a:r>
              <a:rPr lang="ar-SA" dirty="0"/>
              <a:t>أشعر منه</a:t>
            </a:r>
            <a:r>
              <a:rPr lang="en-US" dirty="0"/>
              <a:t> ( </a:t>
            </a:r>
          </a:p>
          <a:p>
            <a:r>
              <a:rPr lang="ar-SA" dirty="0"/>
              <a:t>أما أغراض شعره فيدور معظمها على المدح والهجاء والفخر والحماسة ولم يكن</a:t>
            </a:r>
            <a:endParaRPr lang="en-US" dirty="0"/>
          </a:p>
          <a:p>
            <a:r>
              <a:rPr lang="ar-SA" dirty="0"/>
              <a:t>كعب يرضى عن كلِّ ما قال من الشعر</a:t>
            </a:r>
            <a:r>
              <a:rPr lang="en-US" dirty="0"/>
              <a:t> . </a:t>
            </a:r>
            <a:r>
              <a:rPr lang="ar-SA" dirty="0"/>
              <a:t>ولا غروَ فهو على مذهب أبيه من التنقيح</a:t>
            </a:r>
            <a:endParaRPr lang="en-US" dirty="0"/>
          </a:p>
          <a:p>
            <a:r>
              <a:rPr lang="ar-SA" dirty="0"/>
              <a:t>والتشذيب في صناعة الشعر</a:t>
            </a:r>
            <a:r>
              <a:rPr lang="en-US" b="1" dirty="0"/>
              <a:t> .</a:t>
            </a:r>
            <a:endParaRPr lang="en-US" dirty="0"/>
          </a:p>
        </p:txBody>
      </p:sp>
    </p:spTree>
    <p:extLst>
      <p:ext uri="{BB962C8B-B14F-4D97-AF65-F5344CB8AC3E}">
        <p14:creationId xmlns:p14="http://schemas.microsoft.com/office/powerpoint/2010/main" val="3862445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144000" cy="4247317"/>
          </a:xfrm>
          <a:prstGeom prst="rect">
            <a:avLst/>
          </a:prstGeom>
        </p:spPr>
        <p:txBody>
          <a:bodyPr wrap="square">
            <a:spAutoFit/>
          </a:bodyPr>
          <a:lstStyle/>
          <a:p>
            <a:r>
              <a:rPr lang="ar-SA" dirty="0"/>
              <a:t>قال من قصيدته (بانت سعاد) :                                      الحفظ (8 ابيات)</a:t>
            </a:r>
            <a:endParaRPr lang="en-US" dirty="0"/>
          </a:p>
          <a:p>
            <a:r>
              <a:rPr lang="ar-SA" dirty="0"/>
              <a:t>فَقُلتُ خَلّوا سبيلي لا أَبا لَكُمُ                 فَكُلُّ ما قَدَّرَ الرَحمَنُ مَفعولُ</a:t>
            </a:r>
            <a:endParaRPr lang="en-US" dirty="0"/>
          </a:p>
          <a:p>
            <a:r>
              <a:rPr lang="ar-SA" dirty="0"/>
              <a:t>كُلُ اِبنِ أُنثى وَإِن طالَت سَلامَتُهُ            يَوماً عَلى آلَةٍ حَدباءَ مَحمولُ</a:t>
            </a:r>
            <a:endParaRPr lang="en-US" dirty="0"/>
          </a:p>
          <a:p>
            <a:r>
              <a:rPr lang="ar-SA" dirty="0"/>
              <a:t>أُنبِئتُ أَنَّ رَسولَ اللَهِ أَوعَدَني                وَالعَفُوُ عِندَ رَسولِ اللَهِ مَأمولُ</a:t>
            </a:r>
            <a:endParaRPr lang="en-US" dirty="0"/>
          </a:p>
          <a:p>
            <a:r>
              <a:rPr lang="ar-SA" dirty="0"/>
              <a:t>مَهلاً هَداكَ الَّذي أَعطاكَ نافِلَةَ الـ           قُرآنِ فيها مَواعيظٌ وَتَفصيلُ </a:t>
            </a:r>
            <a:endParaRPr lang="en-US" dirty="0"/>
          </a:p>
          <a:p>
            <a:r>
              <a:rPr lang="ar-SA" dirty="0"/>
              <a:t>لا تَأَخُذَنّي بِأَقوالِ الوُشاةِ وَلَم               أُذِنب وَلَو كَثُرَت عَنّي الأَقاويلُ</a:t>
            </a:r>
            <a:endParaRPr lang="en-US" dirty="0"/>
          </a:p>
          <a:p>
            <a:r>
              <a:rPr lang="ar-SA" dirty="0"/>
              <a:t>لَقَد أَقومُ مَقاماً لَو يَقومُ بِهِ                   أَرى وَأَسمَعُ ما لَو يَسمَعُ الفيلُ</a:t>
            </a:r>
            <a:endParaRPr lang="en-US" dirty="0"/>
          </a:p>
          <a:p>
            <a:r>
              <a:rPr lang="ar-SA" dirty="0"/>
              <a:t>لَظَلَّ يُرعَدُ إِلّا أَن يَكونَ لَهُ                 مِنَ الرَسولِ بِإِذنِ اللَهِ تَنويلُ</a:t>
            </a:r>
            <a:endParaRPr lang="en-US" dirty="0"/>
          </a:p>
          <a:p>
            <a:r>
              <a:rPr lang="ar-SA" dirty="0"/>
              <a:t>إِنَّ الرَسولَ لَنورٌ يُستَضاءُ بِهِ              مُهَنَّدٌ مِن سُيوفِ اللَهِ مَسلولُ</a:t>
            </a:r>
            <a:endParaRPr lang="en-US" dirty="0"/>
          </a:p>
          <a:p>
            <a:r>
              <a:rPr lang="ar-SA" dirty="0"/>
              <a:t>في عُصبَةٍ مِن قُرَيشٍ قالَ قائِلُهُم           بِبَطنِ مَكَّةَ لَمّا أَسَلَموا زولوا</a:t>
            </a:r>
            <a:endParaRPr lang="en-US" dirty="0"/>
          </a:p>
          <a:p>
            <a:r>
              <a:rPr lang="ar-SA" dirty="0"/>
              <a:t>زَالوا فَمازالَ أَنكاسٌ وَلا كُشُفٌ            عِندَ اللِقاءِ وَلا ميلٌ مَعازيلُ</a:t>
            </a:r>
            <a:endParaRPr lang="en-US" dirty="0"/>
          </a:p>
          <a:p>
            <a:r>
              <a:rPr lang="ar-SA" dirty="0"/>
              <a:t>شُمُّ العَرانينِ أَبطالٌ لَبوسُهُمُ                 مِن نَسجِ داوُدَ في الهَيجا سَرابيلُ</a:t>
            </a:r>
            <a:endParaRPr lang="en-US" dirty="0"/>
          </a:p>
          <a:p>
            <a:r>
              <a:rPr lang="ar-SA" dirty="0"/>
              <a:t>لا يَفرَحونَ إِذا نالَت رِماحُهُمُ               قَوماً وَلَيسوا مَجازيعاً إِذا نيلوا</a:t>
            </a:r>
            <a:endParaRPr lang="en-US" dirty="0"/>
          </a:p>
          <a:p>
            <a:r>
              <a:rPr lang="ar-SA" dirty="0"/>
              <a:t>لا يَقَعُ الطَعنُ إِلّا في نُحورِهِمُ               ما إِن لَهُم عَن حِياضِ المَوتِ تَهليلُ</a:t>
            </a:r>
            <a:endParaRPr lang="en-US" dirty="0"/>
          </a:p>
          <a:p>
            <a:r>
              <a:rPr lang="ar-SA" dirty="0"/>
              <a:t> </a:t>
            </a:r>
            <a:endParaRPr lang="en-US" dirty="0"/>
          </a:p>
        </p:txBody>
      </p:sp>
    </p:spTree>
    <p:extLst>
      <p:ext uri="{BB962C8B-B14F-4D97-AF65-F5344CB8AC3E}">
        <p14:creationId xmlns:p14="http://schemas.microsoft.com/office/powerpoint/2010/main" val="359557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76893"/>
            <a:ext cx="9144000" cy="4524315"/>
          </a:xfrm>
          <a:prstGeom prst="rect">
            <a:avLst/>
          </a:prstGeom>
        </p:spPr>
        <p:txBody>
          <a:bodyPr wrap="square">
            <a:spAutoFit/>
          </a:bodyPr>
          <a:lstStyle/>
          <a:p>
            <a:r>
              <a:rPr lang="ar-SA" dirty="0"/>
              <a:t>و امتازت بداية هذه الفترة بكونها فترة عربية خالصة لم يخضع فيها الشعر الا لشعراء عرب خلص إلا أَنَّ تقدم الزمن ودخول الموالي وازدياد الاختلاط وظهور الثقافات والتأثر بالعلاقات التي خلقتها أحوال الحياة والتطور الاجتماعي، والاقتصادي والحضاري قد أثر في بناء القصيدة ولون مفرداتها بألوان المظاهر التي أصبحت جزءاً من الحياة الأدبية وانعكست على صورها فبهتت بعض ملامح الصحراء وضاقت دائرة الحديث عن المرابع وخضعت ألفاظ الشعر لهذا التطور فأصبحت تقصد لذاتها وأصبح الشعر الذي يجري في أول أمره غير مقيد بشيء شعراً يتكلف فيه الشاعر جمال الشكل تكلفاً ، ولم يعد من المهم أن يكون جزلاً قوياً وإنما تكون صورته جميلة ونسيجه اللغوي ليناً وظهرت بوادر هذا التغير في كثير من الشعر الذي تأثر بانتشار ضروب الموسيقا، ورقَّ لإيقاع الدفوف وترنيم الأغاني ، وأصبحت السهولة التي اتصف بها بعض الشعراء مذهباً عاماً واتجاهاً مقبولاً</a:t>
            </a:r>
            <a:r>
              <a:rPr lang="en-US" dirty="0"/>
              <a:t> .</a:t>
            </a:r>
          </a:p>
          <a:p>
            <a:r>
              <a:rPr lang="ar-SA" dirty="0"/>
              <a:t> اغراض الشعر : </a:t>
            </a:r>
            <a:endParaRPr lang="en-US" dirty="0"/>
          </a:p>
          <a:p>
            <a:r>
              <a:rPr lang="ar-SA" dirty="0"/>
              <a:t>لقد فرضت تقاليد القبيلة وصلة الانتماء والشعور بالتواصل على شاعر ما قبل الإسلام</a:t>
            </a:r>
            <a:endParaRPr lang="en-US" dirty="0"/>
          </a:p>
          <a:p>
            <a:r>
              <a:rPr lang="ar-SA" dirty="0"/>
              <a:t>خصائص معينة فهو يوقف شعره كلّه على قبيلته ، وينشر محامدها وينوه بأشرافِ قبيلته وذوي النباهة منهم ، معتزاً بخصالهم النبيلة ومشيداً بمآثرهم الحميدة ، من كرم وشجاعة ونخوة ومروءة وحلم ووفاء وفروسية وإباء وعفة وحماية جار ، أو استجابة لنداء إنساني وكان لابُدّ لهذه التقاليد أن تضعف في عصر الدولة الاموية للأسباب التي وقفنا عليها في مقدمة هذا الفصل ويأخذ المديح جانباً مهماً منه لأسباب تخص الوفاء للقادة الذين أسهموا في بنائها والرجال الذين استثاروا في نفوسه . </a:t>
            </a:r>
            <a:endParaRPr lang="en-US" dirty="0"/>
          </a:p>
          <a:p>
            <a:r>
              <a:rPr lang="ar-SA" dirty="0"/>
              <a:t> </a:t>
            </a:r>
            <a:endParaRPr lang="en-US" dirty="0"/>
          </a:p>
          <a:p>
            <a:r>
              <a:rPr lang="ar-SA" dirty="0"/>
              <a:t> </a:t>
            </a:r>
            <a:endParaRPr lang="en-US" dirty="0"/>
          </a:p>
        </p:txBody>
      </p:sp>
    </p:spTree>
    <p:extLst>
      <p:ext uri="{BB962C8B-B14F-4D97-AF65-F5344CB8AC3E}">
        <p14:creationId xmlns:p14="http://schemas.microsoft.com/office/powerpoint/2010/main" val="213183447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عرض على الشاشة (3:4)‏</PresentationFormat>
  <Paragraphs>37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كعب بن زهير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كعب بن زهير </dc:title>
  <dc:creator>Windows 7</dc:creator>
  <cp:lastModifiedBy>Windows 7</cp:lastModifiedBy>
  <cp:revision>1</cp:revision>
  <dcterms:created xsi:type="dcterms:W3CDTF">2018-12-22T18:28:36Z</dcterms:created>
  <dcterms:modified xsi:type="dcterms:W3CDTF">2018-12-22T19:15:46Z</dcterms:modified>
</cp:coreProperties>
</file>